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1"/>
  </p:notesMasterIdLst>
  <p:sldIdLst>
    <p:sldId id="256" r:id="rId3"/>
    <p:sldId id="351" r:id="rId4"/>
    <p:sldId id="427" r:id="rId5"/>
    <p:sldId id="428" r:id="rId6"/>
    <p:sldId id="423" r:id="rId7"/>
    <p:sldId id="424" r:id="rId8"/>
    <p:sldId id="439" r:id="rId9"/>
    <p:sldId id="440" r:id="rId10"/>
    <p:sldId id="441" r:id="rId11"/>
    <p:sldId id="416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430" r:id="rId21"/>
    <p:sldId id="406" r:id="rId22"/>
    <p:sldId id="431" r:id="rId23"/>
    <p:sldId id="436" r:id="rId24"/>
    <p:sldId id="437" r:id="rId25"/>
    <p:sldId id="438" r:id="rId26"/>
    <p:sldId id="429" r:id="rId27"/>
    <p:sldId id="435" r:id="rId28"/>
    <p:sldId id="426" r:id="rId29"/>
    <p:sldId id="442" r:id="rId3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99FF66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72" autoAdjust="0"/>
  </p:normalViewPr>
  <p:slideViewPr>
    <p:cSldViewPr snapToGrid="0" showGuides="1">
      <p:cViewPr varScale="1">
        <p:scale>
          <a:sx n="96" d="100"/>
          <a:sy n="96" d="100"/>
        </p:scale>
        <p:origin x="-1980" y="-102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13-4-2017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part of the QUICS project a new tool for uncertainty propagation analysis is developed as 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in R. The Package focuses, but is not limited to, spatial uncertainty analysis.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environmental variables vary in space. Like rainfall, soil type, or other environmental quality indicators, for example soil pH.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0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4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950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12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09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Now,</a:t>
            </a:r>
            <a:r>
              <a:rPr lang="en-GB" baseline="0" dirty="0" smtClean="0"/>
              <a:t> probably the most interesting thing for you is that t</a:t>
            </a:r>
            <a:r>
              <a:rPr lang="en-GB" dirty="0" smtClean="0"/>
              <a:t>he</a:t>
            </a:r>
            <a:r>
              <a:rPr lang="en-GB" baseline="0" dirty="0" smtClean="0"/>
              <a:t> ‘spup’ package would also have a potential for use in industry. It 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It </a:t>
            </a:r>
            <a:r>
              <a:rPr lang="en-GB" baseline="0" dirty="0" smtClean="0"/>
              <a:t>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65113" algn="l"/>
              </a:tabLst>
            </a:pPr>
            <a:r>
              <a:rPr lang="pl-PL" sz="1200" dirty="0" smtClean="0">
                <a:solidFill>
                  <a:srgbClr val="6600CC"/>
                </a:solidFill>
              </a:rPr>
              <a:t>Identify uncertainty model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Measurement error </a:t>
            </a:r>
            <a:r>
              <a:rPr lang="en-GB" sz="1200" dirty="0" smtClean="0"/>
              <a:t>from instrument and lab specifications, or by taking replicates (always let laboratories analyse duplicates, without telling them!)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Sampling error </a:t>
            </a:r>
            <a:r>
              <a:rPr lang="en-GB" sz="1200" dirty="0" smtClean="0"/>
              <a:t>using sampling theory from statistics (e.g. standard error of the mean, confidence intervals)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Use of </a:t>
            </a:r>
            <a:r>
              <a:rPr lang="en-GB" sz="1200" dirty="0" smtClean="0">
                <a:solidFill>
                  <a:srgbClr val="6600CC"/>
                </a:solidFill>
              </a:rPr>
              <a:t>ground truth </a:t>
            </a:r>
            <a:r>
              <a:rPr lang="en-GB" sz="1200" dirty="0" smtClean="0"/>
              <a:t>verification data (e.g. control points)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Interpolation error </a:t>
            </a:r>
            <a:r>
              <a:rPr lang="en-GB" sz="1200" dirty="0" smtClean="0"/>
              <a:t>using geostatistics (kriging)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Errors in transfer functions such as </a:t>
            </a:r>
            <a:r>
              <a:rPr lang="en-GB" sz="1200" dirty="0" smtClean="0">
                <a:solidFill>
                  <a:srgbClr val="6600CC"/>
                </a:solidFill>
              </a:rPr>
              <a:t>regression</a:t>
            </a:r>
            <a:r>
              <a:rPr lang="en-GB" sz="1200" dirty="0" smtClean="0"/>
              <a:t>: R-square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Classification error </a:t>
            </a:r>
            <a:r>
              <a:rPr lang="en-GB" sz="1200" dirty="0" smtClean="0"/>
              <a:t>using multivariate statistics (e.g. maximum likelihood classification remote sensing imagery)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Expert judgement </a:t>
            </a:r>
            <a:r>
              <a:rPr lang="en-GB" sz="1200" dirty="0" smtClean="0">
                <a:solidFill>
                  <a:schemeClr val="tx1"/>
                </a:solidFill>
              </a:rPr>
              <a:t>or </a:t>
            </a:r>
            <a:r>
              <a:rPr lang="en-GB" sz="1200" dirty="0" smtClean="0">
                <a:solidFill>
                  <a:srgbClr val="6600CC"/>
                </a:solidFill>
              </a:rPr>
              <a:t>Expert elicitation </a:t>
            </a:r>
            <a:r>
              <a:rPr lang="en-GB" sz="1200" dirty="0" smtClean="0"/>
              <a:t>(last resort?)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3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variation is often displayed by a mean of maps created using various interpolation techniques, for example kriging from point observations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deriving maps from other maps (like DEM and slope)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thus naturally encumbered with interpolation errors. The patterns of uncertainty in space are important because the impacts of correlated error may differ substantially from those associated with random error.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136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09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61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36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57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2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57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1026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21" y="6092118"/>
            <a:ext cx="1546790" cy="6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4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6267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589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11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12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4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64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87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78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03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554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9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77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10" y="6171931"/>
            <a:ext cx="1358783" cy="5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86" r:id="rId19"/>
    <p:sldLayoutId id="2147483654" r:id="rId20"/>
    <p:sldLayoutId id="2147483666" r:id="rId21"/>
    <p:sldLayoutId id="2147483688" r:id="rId22"/>
    <p:sldLayoutId id="2147483690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F7B8-8F42-4BAC-B25C-88DCA85883C4}" type="datetimeFigureOut">
              <a:rPr lang="en-GB" smtClean="0"/>
              <a:t>13/04/2017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0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0.png"/><Relationship Id="rId5" Type="http://schemas.openxmlformats.org/officeDocument/2006/relationships/image" Target="../media/image17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1866047"/>
          </a:xfrm>
        </p:spPr>
        <p:txBody>
          <a:bodyPr/>
          <a:lstStyle/>
          <a:p>
            <a:pPr algn="ctr"/>
            <a:r>
              <a:rPr lang="pl-PL" sz="3500" b="1" dirty="0" smtClean="0"/>
              <a:t>Introduction to uncertainty </a:t>
            </a:r>
            <a:r>
              <a:rPr lang="pl-PL" sz="3500" b="1" dirty="0" smtClean="0"/>
              <a:t>analysis in spatial environmental modelling</a:t>
            </a:r>
            <a:endParaRPr lang="en-GB" sz="3500" b="1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455043" y="2178807"/>
            <a:ext cx="8447087" cy="371475"/>
          </a:xfrm>
        </p:spPr>
        <p:txBody>
          <a:bodyPr/>
          <a:lstStyle/>
          <a:p>
            <a:r>
              <a:rPr lang="pl-PL" dirty="0" smtClean="0"/>
              <a:t>Kasia </a:t>
            </a:r>
            <a:r>
              <a:rPr lang="pl-PL" dirty="0" smtClean="0"/>
              <a:t>Sawicka and Gerard Heuvelink</a:t>
            </a:r>
            <a:endParaRPr lang="pl-PL" dirty="0" smtClean="0"/>
          </a:p>
          <a:p>
            <a:r>
              <a:rPr lang="pl-PL" dirty="0" smtClean="0"/>
              <a:t>Vienna</a:t>
            </a:r>
            <a:r>
              <a:rPr lang="pl-PL" dirty="0" smtClean="0"/>
              <a:t>, 24 April </a:t>
            </a:r>
            <a:r>
              <a:rPr lang="pl-PL" dirty="0" smtClean="0"/>
              <a:t>2017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45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09934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</a:t>
            </a:r>
            <a:r>
              <a:rPr lang="pl-PL" sz="3200" dirty="0" smtClean="0"/>
              <a:t>ing</a:t>
            </a:r>
            <a:r>
              <a:rPr lang="en-GB" sz="3200" dirty="0" smtClean="0"/>
              <a:t> </a:t>
            </a:r>
            <a:r>
              <a:rPr lang="en-GB" sz="3200" dirty="0"/>
              <a:t>the actual </a:t>
            </a:r>
            <a:r>
              <a:rPr lang="en-GB" sz="3200" dirty="0">
                <a:solidFill>
                  <a:srgbClr val="6600CC"/>
                </a:solidFill>
              </a:rPr>
              <a:t>UNCERTAINTY PROPAGATION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10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72836" y="2685012"/>
            <a:ext cx="3100648" cy="8312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2362200"/>
            <a:ext cx="6208200" cy="1669951"/>
          </a:xfrm>
          <a:solidFill>
            <a:srgbClr val="CCCCFF"/>
          </a:solidFill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3200" dirty="0" smtClean="0"/>
              <a:t>Introduce by means of an example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11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smtClean="0"/>
              <a:t>Example: computing </a:t>
            </a:r>
            <a:r>
              <a:rPr lang="en-GB" dirty="0" smtClean="0"/>
              <a:t>slope from DEM for a 2 by 2.5 area in the Austrian Alps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12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5" name="Picture 3" descr="oo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556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oost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26320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Slope map computed from the DEM (percent):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13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628650" y="1981200"/>
            <a:ext cx="8515350" cy="4610100"/>
            <a:chOff x="192" y="1248"/>
            <a:chExt cx="5364" cy="2904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248"/>
              <a:ext cx="3504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slop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48"/>
              <a:ext cx="1620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83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14</a:t>
            </a:fld>
            <a:endParaRPr lang="en-GB" dirty="0">
              <a:solidFill>
                <a:srgbClr val="005172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0" y="2133600"/>
            <a:ext cx="6208200" cy="2340000"/>
          </a:xfrm>
          <a:prstGeom prst="rect">
            <a:avLst/>
          </a:prstGeom>
          <a:solidFill>
            <a:srgbClr val="CCCCFF"/>
          </a:solidFill>
        </p:spPr>
        <p:txBody>
          <a:bodyPr wrap="square" tIns="0" rIns="36000" bIns="0" rtlCol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3200" dirty="0" smtClean="0"/>
              <a:t>Now let the uncertainty about the elevation be </a:t>
            </a:r>
            <a:r>
              <a:rPr lang="en-GB" sz="3200" dirty="0" smtClean="0">
                <a:sym typeface="Symbol"/>
              </a:rPr>
              <a:t> 10 meter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5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Realisations of uncertain DEM: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15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8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6294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080" y="1198880"/>
            <a:ext cx="6630881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Corresponding slope maps: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16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Histograms capture uncertainty in slope: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17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28" y="1345660"/>
            <a:ext cx="8669338" cy="4535488"/>
            <a:chOff x="199231" y="1524000"/>
            <a:chExt cx="8669338" cy="4535488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31" y="1828800"/>
              <a:ext cx="5105400" cy="423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8235338"/>
                </p:ext>
              </p:extLst>
            </p:nvPr>
          </p:nvGraphicFramePr>
          <p:xfrm>
            <a:off x="199231" y="3048000"/>
            <a:ext cx="1508125" cy="120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7" name="Picture" r:id="rId5" imgW="4535729" imgH="3628644" progId="StaticEnhancedMetafile">
                    <p:embed/>
                  </p:oleObj>
                </mc:Choice>
                <mc:Fallback>
                  <p:oleObj name="Picture" r:id="rId5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31" y="3048000"/>
                          <a:ext cx="1508125" cy="1206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8614816"/>
                </p:ext>
              </p:extLst>
            </p:nvPr>
          </p:nvGraphicFramePr>
          <p:xfrm>
            <a:off x="7362031" y="4343400"/>
            <a:ext cx="1506538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8" name="Figuur" r:id="rId7" imgW="4535729" imgH="3628644" progId="StaticEnhancedMetafile">
                    <p:embed/>
                  </p:oleObj>
                </mc:Choice>
                <mc:Fallback>
                  <p:oleObj name="Figuur" r:id="rId7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031" y="4343400"/>
                          <a:ext cx="1506538" cy="1204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31963"/>
                </p:ext>
              </p:extLst>
            </p:nvPr>
          </p:nvGraphicFramePr>
          <p:xfrm>
            <a:off x="7285831" y="1524000"/>
            <a:ext cx="15240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99" name="Figuur" r:id="rId9" imgW="4535729" imgH="3628644" progId="StaticEnhancedMetafile">
                    <p:embed/>
                  </p:oleObj>
                </mc:Choice>
                <mc:Fallback>
                  <p:oleObj name="Figuur" r:id="rId9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5831" y="1524000"/>
                          <a:ext cx="1524000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1672431" y="3714750"/>
              <a:ext cx="1955800" cy="7810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5761831" y="2057400"/>
              <a:ext cx="1574800" cy="129540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685631" y="4845050"/>
              <a:ext cx="1727200" cy="1841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75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606391"/>
          </a:xfrm>
        </p:spPr>
        <p:txBody>
          <a:bodyPr/>
          <a:lstStyle/>
          <a:p>
            <a:r>
              <a:rPr lang="en-GB" dirty="0" smtClean="0"/>
              <a:t>Monte Carlo algorithm: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521188" cy="3124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Repeat N times (N </a:t>
            </a:r>
            <a:r>
              <a:rPr lang="en-GB" sz="2000" dirty="0" smtClean="0">
                <a:sym typeface="Symbol"/>
              </a:rPr>
              <a:t> 100):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Simulate a realisation from the probability distribution of the uncertain inputs using a pseudo-random number generator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Run the model with these inputs and store the result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Analyse the N model outputs by computing summary statistics such as the mean and standard deviation (the latter is a measure of the output uncertainty)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18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36866" name="Picture 2" descr="D:\GH_SGL\Workshops Cursussen Congressen\2014\PERC Uncertainty\Lectures\Whole_Mona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0306"/>
            <a:ext cx="3429000" cy="2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D:\GH_SGL\Workshops Cursussen Congressen\2014\PERC Uncertainty\Lectures\monte-carlo-casi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50306"/>
            <a:ext cx="4571534" cy="2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Performing the actual </a:t>
            </a:r>
            <a:r>
              <a:rPr lang="en-GB" sz="3200" dirty="0" smtClean="0">
                <a:solidFill>
                  <a:srgbClr val="6600CC"/>
                </a:solidFill>
              </a:rPr>
              <a:t>UNCERTAINTY PROPAGATION ANALYSIS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19</a:t>
            </a:fld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519" y="2685012"/>
            <a:ext cx="8521188" cy="3020805"/>
            <a:chOff x="477519" y="2685012"/>
            <a:chExt cx="8521188" cy="3020805"/>
          </a:xfrm>
        </p:grpSpPr>
        <p:grpSp>
          <p:nvGrpSpPr>
            <p:cNvPr id="13" name="Group 12"/>
            <p:cNvGrpSpPr/>
            <p:nvPr/>
          </p:nvGrpSpPr>
          <p:grpSpPr>
            <a:xfrm>
              <a:off x="477519" y="3572217"/>
              <a:ext cx="8521188" cy="2133600"/>
              <a:chOff x="477519" y="3572217"/>
              <a:chExt cx="8521188" cy="2133600"/>
            </a:xfrm>
          </p:grpSpPr>
          <p:sp>
            <p:nvSpPr>
              <p:cNvPr id="9" name="Text Placeholder 2"/>
              <p:cNvSpPr txBox="1">
                <a:spLocks/>
              </p:cNvSpPr>
              <p:nvPr/>
            </p:nvSpPr>
            <p:spPr bwMode="auto">
              <a:xfrm>
                <a:off x="477519" y="4029417"/>
                <a:ext cx="852118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2413" indent="-252413" algn="l" rtl="0" fontAlgn="base">
                  <a:lnSpc>
                    <a:spcPts val="25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bg2"/>
                  </a:buClr>
                  <a:buSzPct val="140000"/>
                  <a:buFont typeface="Wingdings" pitchFamily="2" charset="2"/>
                  <a:buChar char="§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982663" indent="-285750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bg2"/>
                  </a:buClr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1879600" indent="-319088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2692400" indent="-360363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 baseline="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3405188" indent="-352425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Yields the full output pdf, not only the mean and variance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Works with any model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Easy to implement</a:t>
                </a:r>
                <a:endParaRPr lang="en-GB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77519" y="3572217"/>
                <a:ext cx="53819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GB" sz="2400" dirty="0" smtClean="0">
                    <a:latin typeface="Verdana" pitchFamily="34" charset="0"/>
                  </a:rPr>
                  <a:t>Advantages </a:t>
                </a:r>
                <a:r>
                  <a:rPr lang="en-GB" sz="2400" dirty="0" smtClean="0">
                    <a:solidFill>
                      <a:srgbClr val="FF0000"/>
                    </a:solidFill>
                    <a:latin typeface="Verdana" pitchFamily="34" charset="0"/>
                  </a:rPr>
                  <a:t>Monte Carlo </a:t>
                </a:r>
                <a:r>
                  <a:rPr lang="en-GB" sz="2400" dirty="0" smtClean="0">
                    <a:latin typeface="Verdana" pitchFamily="34" charset="0"/>
                  </a:rPr>
                  <a:t>method: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872836" y="2685012"/>
              <a:ext cx="3100648" cy="8312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5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200" dirty="0" smtClean="0">
                <a:solidFill>
                  <a:schemeClr val="tx1"/>
                </a:solidFill>
              </a:rPr>
              <a:t>Uncertainty propagation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DD9845C-66FE-4A5A-B5E6-3E887A497C9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576890" y="4365104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0" y="1293701"/>
            <a:ext cx="9144000" cy="5690382"/>
            <a:chOff x="0" y="1293701"/>
            <a:chExt cx="9144000" cy="5690382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1293701"/>
              <a:ext cx="9144000" cy="56903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53058" y="2143391"/>
              <a:ext cx="4343400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V="1">
              <a:off x="6730368" y="3082080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413771" y="3865829"/>
              <a:ext cx="150243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319858" y="3591191"/>
              <a:ext cx="0" cy="53340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 rot="5400000">
              <a:off x="40167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 rot="5400000">
              <a:off x="18831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795858" y="3857891"/>
              <a:ext cx="2971800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457846" y="2543441"/>
              <a:ext cx="1727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parameters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626121" y="4321441"/>
              <a:ext cx="137001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structure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86145" y="1548533"/>
              <a:ext cx="1482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66FF33"/>
                  </a:solidFill>
                  <a:latin typeface="Arial" charset="0"/>
                </a:rPr>
                <a:t>Input </a:t>
              </a:r>
              <a:r>
                <a:rPr lang="en-US" sz="2400" b="1" dirty="0">
                  <a:solidFill>
                    <a:srgbClr val="66FF33"/>
                  </a:solidFill>
                  <a:latin typeface="Arial" charset="0"/>
                  <a:cs typeface="Arial" charset="0"/>
                </a:rPr>
                <a:t>± U</a:t>
              </a:r>
              <a:endParaRPr lang="en-US" sz="24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99234" y="1567446"/>
              <a:ext cx="1822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9900"/>
                  </a:solidFill>
                  <a:latin typeface="Arial" charset="0"/>
                </a:rPr>
                <a:t>Model (</a:t>
              </a:r>
              <a:r>
                <a:rPr lang="en-US" sz="2400" b="1" dirty="0">
                  <a:solidFill>
                    <a:srgbClr val="FF9900"/>
                  </a:solidFill>
                  <a:latin typeface="Arial" charset="0"/>
                  <a:cs typeface="Arial" charset="0"/>
                </a:rPr>
                <a:t>± U)</a:t>
              </a: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199709" y="2115045"/>
              <a:ext cx="1524000" cy="1303110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7466409" y="2307945"/>
              <a:ext cx="10318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output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093116" y="1563281"/>
              <a:ext cx="1736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00FF"/>
                  </a:solidFill>
                  <a:latin typeface="Arial" charset="0"/>
                </a:rPr>
                <a:t>Output </a:t>
              </a:r>
              <a:r>
                <a:rPr lang="en-US" sz="2400" b="1" dirty="0">
                  <a:solidFill>
                    <a:srgbClr val="FF00FF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680346" y="3243529"/>
              <a:ext cx="1687513" cy="12192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902596" y="3418154"/>
              <a:ext cx="12874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Solution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method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0546" y="23719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470546" y="41245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17883" y="2143391"/>
              <a:ext cx="1589088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554433" y="3413391"/>
              <a:ext cx="9461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Input 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6876256" y="2719108"/>
              <a:ext cx="33139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5400000">
              <a:off x="6298455" y="3284508"/>
              <a:ext cx="1219199" cy="16293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207646" y="4240479"/>
              <a:ext cx="1524000" cy="1331912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7275261" y="6159190"/>
              <a:ext cx="14141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1" dirty="0" smtClean="0">
                  <a:solidFill>
                    <a:srgbClr val="00FF00"/>
                  </a:solidFill>
                  <a:latin typeface="Arial" charset="0"/>
                </a:rPr>
                <a:t>Data</a:t>
              </a:r>
              <a:r>
                <a:rPr lang="en-US" sz="2400" b="1" dirty="0" smtClean="0">
                  <a:solidFill>
                    <a:srgbClr val="00FF00"/>
                  </a:solidFill>
                  <a:latin typeface="Arial" charset="0"/>
                </a:rPr>
                <a:t> </a:t>
              </a:r>
              <a:r>
                <a:rPr lang="en-US" sz="24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7350118" y="4398603"/>
              <a:ext cx="123905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smtClean="0">
                  <a:solidFill>
                    <a:srgbClr val="F8F8F8"/>
                  </a:solidFill>
                  <a:latin typeface="Arial" charset="0"/>
                </a:rPr>
                <a:t>Observ.</a:t>
              </a:r>
              <a:endParaRPr lang="en-US" sz="2400" dirty="0" smtClean="0">
                <a:solidFill>
                  <a:srgbClr val="F8F8F8"/>
                </a:solidFill>
                <a:latin typeface="Arial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 smtClean="0">
                  <a:solidFill>
                    <a:srgbClr val="F8F8F8"/>
                  </a:solidFill>
                  <a:latin typeface="Arial" charset="0"/>
                </a:rPr>
                <a:t>data</a:t>
              </a:r>
              <a:endParaRPr lang="en-US" sz="2400" dirty="0">
                <a:solidFill>
                  <a:srgbClr val="F8F8F8"/>
                </a:solidFill>
                <a:latin typeface="Arial" charset="0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4283968" y="6097546"/>
              <a:ext cx="3807106" cy="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 flipV="1">
              <a:off x="4320199" y="5601470"/>
              <a:ext cx="0" cy="525154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5400000" flipV="1">
              <a:off x="5630646" y="599691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V="1">
              <a:off x="8054340" y="5572388"/>
              <a:ext cx="3756" cy="560618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 rot="10800000" flipV="1">
              <a:off x="7732299" y="341815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 rot="5400000" flipV="1">
              <a:off x="7621074" y="3863187"/>
              <a:ext cx="578804" cy="2420"/>
            </a:xfrm>
            <a:prstGeom prst="line">
              <a:avLst/>
            </a:prstGeom>
            <a:noFill/>
            <a:ln w="762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 flipV="1">
              <a:off x="7732299" y="3992878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8721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6632"/>
            <a:ext cx="8229600" cy="840125"/>
          </a:xfrm>
        </p:spPr>
        <p:txBody>
          <a:bodyPr/>
          <a:lstStyle/>
          <a:p>
            <a:r>
              <a:rPr lang="en-GB" dirty="0" smtClean="0"/>
              <a:t>Monte Carlo method with spatial inputs</a:t>
            </a:r>
            <a:endParaRPr lang="en-GB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502"/>
            <a:ext cx="8229600" cy="4518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smtClean="0"/>
              <a:t>Requires that we simulate from the probability distribution of a spatially distributed variable</a:t>
            </a: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smtClean="0"/>
              <a:t>Can be done with </a:t>
            </a:r>
            <a:r>
              <a:rPr lang="en-GB" sz="2400" smtClean="0">
                <a:solidFill>
                  <a:srgbClr val="FF0000"/>
                </a:solidFill>
              </a:rPr>
              <a:t>spatial stochastic simulation: </a:t>
            </a:r>
            <a:r>
              <a:rPr lang="en-GB" sz="2400" smtClean="0">
                <a:solidFill>
                  <a:schemeClr val="tx1"/>
                </a:solidFill>
              </a:rPr>
              <a:t>instead of kriging, which produces the most likely value (conditional expectation), we </a:t>
            </a:r>
            <a:r>
              <a:rPr lang="en-GB" sz="2400" smtClean="0"/>
              <a:t>generate </a:t>
            </a:r>
            <a:r>
              <a:rPr lang="en-GB" sz="2400" dirty="0" smtClean="0"/>
              <a:t>a </a:t>
            </a:r>
            <a:r>
              <a:rPr lang="en-GB" sz="2400" dirty="0" smtClean="0">
                <a:solidFill>
                  <a:srgbClr val="FF0000"/>
                </a:solidFill>
              </a:rPr>
              <a:t>possible reality</a:t>
            </a:r>
            <a:r>
              <a:rPr lang="en-GB" sz="2400" dirty="0" smtClean="0"/>
              <a:t>, by simulating from the </a:t>
            </a:r>
            <a:r>
              <a:rPr lang="en-GB" sz="2400" smtClean="0"/>
              <a:t>probability distribution of the spatial variable, using a </a:t>
            </a:r>
            <a:r>
              <a:rPr lang="en-GB" sz="2400" smtClean="0">
                <a:solidFill>
                  <a:srgbClr val="FF0000"/>
                </a:solidFill>
              </a:rPr>
              <a:t>pseudo-random number generator</a:t>
            </a:r>
          </a:p>
          <a:p>
            <a:pPr>
              <a:lnSpc>
                <a:spcPct val="90000"/>
              </a:lnSpc>
            </a:pPr>
            <a:r>
              <a:rPr lang="en-GB" sz="2400"/>
              <a:t>S</a:t>
            </a:r>
            <a:r>
              <a:rPr lang="en-GB" sz="2400" smtClean="0"/>
              <a:t>patial </a:t>
            </a:r>
            <a:r>
              <a:rPr lang="en-GB" sz="2400"/>
              <a:t>correlations are taken into </a:t>
            </a:r>
            <a:r>
              <a:rPr lang="en-GB" sz="2400" smtClean="0"/>
              <a:t>account</a:t>
            </a:r>
            <a:endParaRPr lang="en-GB" sz="2400"/>
          </a:p>
          <a:p>
            <a:pPr>
              <a:lnSpc>
                <a:spcPct val="90000"/>
              </a:lnSpc>
            </a:pPr>
            <a:r>
              <a:rPr lang="en-GB" sz="2400" smtClean="0"/>
              <a:t>Most popular technique is </a:t>
            </a:r>
            <a:r>
              <a:rPr lang="en-GB" sz="2400" smtClean="0">
                <a:solidFill>
                  <a:srgbClr val="FF0000"/>
                </a:solidFill>
              </a:rPr>
              <a:t>sequential Gaussian simulation</a:t>
            </a:r>
          </a:p>
        </p:txBody>
      </p:sp>
    </p:spTree>
    <p:extLst>
      <p:ext uri="{BB962C8B-B14F-4D97-AF65-F5344CB8AC3E}">
        <p14:creationId xmlns:p14="http://schemas.microsoft.com/office/powerpoint/2010/main" val="1019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ag1d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1914386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06314" y="1403446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1: a possible ‘reality’</a:t>
            </a:r>
            <a:endParaRPr lang="en-GB" sz="2400" i="1" dirty="0">
              <a:latin typeface="+mj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83" y="3478850"/>
            <a:ext cx="3729530" cy="239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598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4954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537061" y="452792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8993" y="5563466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15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ag1c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928274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97" y="3533776"/>
            <a:ext cx="3658225" cy="234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96913" y="1376265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2: second reality</a:t>
            </a:r>
            <a:endParaRPr lang="en-GB" sz="2400" i="1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201257" y="5405680"/>
            <a:ext cx="214685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01257" y="5405203"/>
            <a:ext cx="2146852" cy="0"/>
          </a:xfrm>
          <a:prstGeom prst="line">
            <a:avLst/>
          </a:prstGeom>
          <a:ln w="508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1703" y="378360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295269" y="393820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82780" y="463460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69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9" name="Picture 3" descr="dag1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1" y="1890782"/>
            <a:ext cx="5034182" cy="388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</a:t>
            </a:r>
            <a:r>
              <a:rPr lang="en-GB" sz="2400" dirty="0" smtClean="0">
                <a:latin typeface="+mj-lt"/>
              </a:rPr>
              <a:t>3: </a:t>
            </a:r>
            <a:r>
              <a:rPr lang="en-GB" sz="2400" dirty="0" smtClean="0">
                <a:latin typeface="+mj-lt"/>
              </a:rPr>
              <a:t>third reality</a:t>
            </a:r>
            <a:endParaRPr lang="en-GB" sz="2400" i="1" dirty="0">
              <a:latin typeface="+mj-l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1" y="3400354"/>
            <a:ext cx="3691925" cy="237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84563" y="5124721"/>
            <a:ext cx="29848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88589" y="527932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0253" y="4015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507850" y="435091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4890" y="5482400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95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</a:t>
            </a:r>
            <a:r>
              <a:rPr lang="pl-PL" sz="2400" dirty="0" smtClean="0">
                <a:latin typeface="+mj-lt"/>
              </a:rPr>
              <a:t>4</a:t>
            </a:r>
            <a:r>
              <a:rPr lang="en-GB" sz="2400" dirty="0" smtClean="0">
                <a:latin typeface="+mj-lt"/>
              </a:rPr>
              <a:t>: </a:t>
            </a:r>
            <a:r>
              <a:rPr lang="pl-PL" sz="2400" dirty="0" smtClean="0">
                <a:latin typeface="+mj-lt"/>
              </a:rPr>
              <a:t>fourth</a:t>
            </a:r>
            <a:r>
              <a:rPr lang="en-GB" sz="2400" dirty="0" smtClean="0">
                <a:latin typeface="+mj-lt"/>
              </a:rPr>
              <a:t> </a:t>
            </a:r>
            <a:r>
              <a:rPr lang="en-GB" sz="2400" dirty="0" smtClean="0">
                <a:latin typeface="+mj-lt"/>
              </a:rPr>
              <a:t>reality</a:t>
            </a:r>
            <a:endParaRPr lang="en-GB" sz="2400" i="1" dirty="0">
              <a:latin typeface="+mj-lt"/>
            </a:endParaRPr>
          </a:p>
        </p:txBody>
      </p:sp>
      <p:pic>
        <p:nvPicPr>
          <p:cNvPr id="6" name="Picture 3" descr="dag1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2009311"/>
            <a:ext cx="5032099" cy="387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28" y="3488428"/>
            <a:ext cx="3779285" cy="24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6264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9620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1533" y="4032973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0.8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05099" y="4187573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343916" y="466356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4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27274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6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Potential </a:t>
            </a:r>
            <a:r>
              <a:rPr lang="en-GB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applications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4116305"/>
            <a:ext cx="2415208" cy="180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0743" y="3606866"/>
            <a:ext cx="32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Urban drainage models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56" y="2410291"/>
            <a:ext cx="2743038" cy="40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50076" y="1063217"/>
            <a:ext cx="41338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2200" b="1" dirty="0" smtClean="0">
                <a:solidFill>
                  <a:prstClr val="black"/>
                </a:solidFill>
                <a:latin typeface="Calibri"/>
              </a:rPr>
              <a:t>Biogeochemical models (here,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process-based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model LandscapeDNDC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4794" y="5647262"/>
            <a:ext cx="4133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Haas et. al. (2013)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106" y="1060604"/>
            <a:ext cx="42806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2200" b="1" dirty="0" smtClean="0">
                <a:solidFill>
                  <a:prstClr val="black"/>
                </a:solidFill>
                <a:latin typeface="Calibri"/>
              </a:rPr>
              <a:t>Pollution models (here,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Metaldehyde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Prediction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Model</a:t>
            </a:r>
            <a:r>
              <a:rPr lang="pl-PL" sz="2200" b="1" dirty="0">
                <a:solidFill>
                  <a:prstClr val="black"/>
                </a:solidFill>
                <a:latin typeface="Calibri"/>
              </a:rPr>
              <a:t>)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3" y="2012064"/>
            <a:ext cx="2313967" cy="16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55894" y="2300224"/>
            <a:ext cx="1198273" cy="1093621"/>
            <a:chOff x="683568" y="3933056"/>
            <a:chExt cx="3237646" cy="2843182"/>
          </a:xfrm>
        </p:grpSpPr>
        <p:grpSp>
          <p:nvGrpSpPr>
            <p:cNvPr id="14" name="Group 13"/>
            <p:cNvGrpSpPr/>
            <p:nvPr/>
          </p:nvGrpSpPr>
          <p:grpSpPr>
            <a:xfrm>
              <a:off x="683568" y="3933056"/>
              <a:ext cx="3237646" cy="2843182"/>
              <a:chOff x="683568" y="3933056"/>
              <a:chExt cx="3237646" cy="2843182"/>
            </a:xfrm>
          </p:grpSpPr>
          <p:pic>
            <p:nvPicPr>
              <p:cNvPr id="17" name="Picture 4" descr="C:\Users\idp13asa\Google Drive\RTAM\Conferences\EGU\Riskmap_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933056"/>
                <a:ext cx="3237646" cy="2843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5-Point Star 17"/>
              <p:cNvSpPr/>
              <p:nvPr/>
            </p:nvSpPr>
            <p:spPr>
              <a:xfrm>
                <a:off x="3203848" y="6411525"/>
                <a:ext cx="144016" cy="144016"/>
              </a:xfrm>
              <a:prstGeom prst="star5">
                <a:avLst/>
              </a:prstGeom>
              <a:solidFill>
                <a:srgbClr val="00206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5-Point Star 14"/>
            <p:cNvSpPr/>
            <p:nvPr/>
          </p:nvSpPr>
          <p:spPr>
            <a:xfrm>
              <a:off x="683568" y="4868354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1371551" y="4437112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934882" y="2018299"/>
            <a:ext cx="840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Risk map</a:t>
            </a:r>
            <a:endParaRPr lang="en-GB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127383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pl-PL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Practical excersise – calculating slope from DEM and assosiated uncertainty propagation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2391" y="3389243"/>
            <a:ext cx="164686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Required: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R &gt;= v.3.3.3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pl-PL" sz="1400" dirty="0" smtClean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Packages</a:t>
            </a:r>
            <a:endParaRPr lang="pl-PL" sz="1400" dirty="0">
              <a:latin typeface="Verdana" pitchFamily="34" charset="0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spup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gstat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GGally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gridExtra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purrr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magrittr</a:t>
            </a:r>
            <a:endParaRPr lang="en-GB" sz="1400" dirty="0" err="1" smtClean="0">
              <a:latin typeface="Verdana" pitchFamily="34" charset="0"/>
            </a:endParaRPr>
          </a:p>
        </p:txBody>
      </p:sp>
      <p:pic>
        <p:nvPicPr>
          <p:cNvPr id="9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299" y="1795670"/>
            <a:ext cx="1634969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AnimSlop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5270" y="1775350"/>
            <a:ext cx="1635334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7273" y="1472638"/>
            <a:ext cx="58702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DEM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109830" y="2238568"/>
            <a:ext cx="1341783" cy="4692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9427" y="1492517"/>
            <a:ext cx="6864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Slope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604" y="4059991"/>
            <a:ext cx="3615092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solidFill>
                  <a:srgbClr val="3F9C35"/>
                </a:solidFill>
                <a:latin typeface="Verdana" pitchFamily="34" charset="0"/>
              </a:rPr>
              <a:t>Link here to share the data/script etc.</a:t>
            </a:r>
            <a:endParaRPr lang="en-GB" sz="1400" dirty="0" err="1" smtClean="0">
              <a:solidFill>
                <a:srgbClr val="3F9C35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19145" y="5871287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27</a:t>
            </a:fld>
            <a:endParaRPr lang="en-GB" dirty="0"/>
          </a:p>
        </p:txBody>
      </p:sp>
      <p:pic>
        <p:nvPicPr>
          <p:cNvPr id="6" name="Picture 2" descr="http://www.honorgracecelebrate.com/wp-content/uploads/2014/12/thank-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96186"/>
            <a:ext cx="6545262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22400" y="3507877"/>
            <a:ext cx="6545262" cy="2102967"/>
            <a:chOff x="1422400" y="4044590"/>
            <a:chExt cx="6545262" cy="2102967"/>
          </a:xfrm>
        </p:grpSpPr>
        <p:grpSp>
          <p:nvGrpSpPr>
            <p:cNvPr id="10" name="Group 9"/>
            <p:cNvGrpSpPr/>
            <p:nvPr/>
          </p:nvGrpSpPr>
          <p:grpSpPr>
            <a:xfrm>
              <a:off x="1422400" y="4044590"/>
              <a:ext cx="6545262" cy="2102967"/>
              <a:chOff x="957937" y="4044590"/>
              <a:chExt cx="6545262" cy="2102967"/>
            </a:xfrm>
          </p:grpSpPr>
          <p:pic>
            <p:nvPicPr>
              <p:cNvPr id="7" name="Picture 2" descr="http://www.honorgracecelebrate.com/wp-content/uploads/2014/12/thank-you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37" y="4044590"/>
                <a:ext cx="6545262" cy="2102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944922" y="4044590"/>
                <a:ext cx="5283198" cy="2102967"/>
              </a:xfrm>
              <a:prstGeom prst="rect">
                <a:avLst/>
              </a:prstGeom>
              <a:solidFill>
                <a:schemeClr val="accent6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https://avatars1.githubusercontent.com/u/14015380?v=3&amp;s=46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46" y="4335206"/>
                <a:ext cx="1521734" cy="1521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580560" y="4242010"/>
              <a:ext cx="4112023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3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https://github.com</a:t>
              </a: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/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ksawicka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‘spup’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5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99" y="2282676"/>
            <a:ext cx="41351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Marginal pdf at each location (both its shape and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Spatial correlation (correlogram or semivariogram)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Cross-correlation with other uncertain inputs</a:t>
            </a:r>
            <a:endParaRPr lang="en-GB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39175" cy="1353086"/>
          </a:xfrm>
        </p:spPr>
        <p:txBody>
          <a:bodyPr/>
          <a:lstStyle/>
          <a:p>
            <a:pPr eaLnBrk="1" hangingPunct="1"/>
            <a:r>
              <a:rPr lang="en-GB" sz="2800" dirty="0" smtClean="0">
                <a:solidFill>
                  <a:srgbClr val="6600CC"/>
                </a:solidFill>
              </a:rPr>
              <a:t>DEFINE </a:t>
            </a:r>
            <a:r>
              <a:rPr lang="en-GB" sz="2800" dirty="0" smtClean="0">
                <a:solidFill>
                  <a:schemeClr val="tx1"/>
                </a:solidFill>
              </a:rPr>
              <a:t>and</a:t>
            </a:r>
            <a:r>
              <a:rPr lang="en-GB" sz="2800" dirty="0" smtClean="0">
                <a:solidFill>
                  <a:srgbClr val="6600CC"/>
                </a:solidFill>
              </a:rPr>
              <a:t> IDENTIFY</a:t>
            </a:r>
            <a:r>
              <a:rPr lang="en-GB" sz="2800" dirty="0" smtClean="0">
                <a:solidFill>
                  <a:srgbClr val="9933FF"/>
                </a:solidFill>
              </a:rPr>
              <a:t> </a:t>
            </a:r>
            <a:r>
              <a:rPr lang="en-GB" sz="2800" dirty="0" smtClean="0"/>
              <a:t>a (statistical) uncertainty model</a:t>
            </a:r>
            <a:endParaRPr lang="en-GB" sz="2800" dirty="0" smtClean="0"/>
          </a:p>
        </p:txBody>
      </p:sp>
      <p:pic>
        <p:nvPicPr>
          <p:cNvPr id="37891" name="Picture 3" descr="histogra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4097" y="2884114"/>
            <a:ext cx="1425338" cy="106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5314" y="1862793"/>
            <a:ext cx="20285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 smtClean="0">
                <a:solidFill>
                  <a:srgbClr val="6600CC"/>
                </a:solidFill>
              </a:rPr>
              <a:t>IDENTIFICATION</a:t>
            </a:r>
            <a:endParaRPr lang="en-GB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6162" y="1862792"/>
            <a:ext cx="4060558" cy="4279474"/>
            <a:chOff x="176162" y="1862792"/>
            <a:chExt cx="4060558" cy="4279474"/>
          </a:xfrm>
        </p:grpSpPr>
        <p:sp>
          <p:nvSpPr>
            <p:cNvPr id="2" name="Rectangle 1"/>
            <p:cNvSpPr/>
            <p:nvPr/>
          </p:nvSpPr>
          <p:spPr>
            <a:xfrm>
              <a:off x="1442450" y="1862792"/>
              <a:ext cx="152798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2200" dirty="0" smtClean="0">
                  <a:solidFill>
                    <a:srgbClr val="6600CC"/>
                  </a:solidFill>
                </a:rPr>
                <a:t>DEFINITION</a:t>
              </a:r>
              <a:endParaRPr lang="en-GB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>
                  <a:spLocks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sz="2400" dirty="0">
                      <a:latin typeface="Cambria" panose="02040503050406030204" pitchFamily="18" charset="0"/>
                    </a:rPr>
                    <a:t> </a:t>
                  </a:r>
                  <a:r>
                    <a:rPr lang="nl-NL" dirty="0"/>
                    <a:t>is </a:t>
                  </a:r>
                  <a:r>
                    <a:rPr lang="nl-NL" dirty="0" err="1"/>
                    <a:t>our</a:t>
                  </a:r>
                  <a:r>
                    <a:rPr lang="nl-NL" dirty="0"/>
                    <a:t> (</a:t>
                  </a:r>
                  <a:r>
                    <a:rPr lang="nl-NL" dirty="0" err="1"/>
                    <a:t>deterministic</a:t>
                  </a:r>
                  <a:r>
                    <a:rPr lang="nl-NL" dirty="0"/>
                    <a:t>) </a:t>
                  </a:r>
                  <a:r>
                    <a:rPr lang="nl-NL" dirty="0" err="1"/>
                    <a:t>representation</a:t>
                  </a:r>
                  <a:r>
                    <a:rPr lang="nl-NL" dirty="0"/>
                    <a:t> of </a:t>
                  </a:r>
                  <a:r>
                    <a:rPr lang="nl-NL" dirty="0" err="1"/>
                    <a:t>the</a:t>
                  </a:r>
                  <a:r>
                    <a:rPr lang="nl-NL" dirty="0"/>
                    <a:t> </a:t>
                  </a:r>
                  <a:r>
                    <a:rPr lang="nl-NL" dirty="0" err="1" smtClean="0"/>
                    <a:t>variable</a:t>
                  </a:r>
                  <a:r>
                    <a:rPr lang="nl-NL" dirty="0" smtClean="0"/>
                    <a:t> </a:t>
                  </a:r>
                  <a:r>
                    <a:rPr lang="nl-NL" dirty="0"/>
                    <a:t>(i.e. </a:t>
                  </a:r>
                  <a:r>
                    <a:rPr lang="nl-NL" dirty="0" err="1"/>
                    <a:t>the</a:t>
                  </a:r>
                  <a:r>
                    <a:rPr lang="nl-NL" dirty="0"/>
                    <a:t> map as </a:t>
                  </a:r>
                  <a:r>
                    <a:rPr lang="nl-NL" dirty="0" err="1"/>
                    <a:t>stored</a:t>
                  </a:r>
                  <a:r>
                    <a:rPr lang="nl-NL" dirty="0"/>
                    <a:t> in </a:t>
                  </a:r>
                  <a:r>
                    <a:rPr lang="nl-NL" dirty="0" err="1"/>
                    <a:t>the</a:t>
                  </a:r>
                  <a:r>
                    <a:rPr lang="nl-NL" dirty="0"/>
                    <a:t> GIS</a:t>
                  </a:r>
                  <a:r>
                    <a:rPr lang="nl-NL" dirty="0" smtClean="0"/>
                    <a:t>)</a:t>
                  </a:r>
                  <a:endParaRPr lang="pl-PL" dirty="0" smtClean="0"/>
                </a:p>
                <a:p>
                  <a:endParaRPr lang="pl-PL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dirty="0"/>
                    <a:t> is </a:t>
                  </a:r>
                  <a:r>
                    <a:rPr lang="nl-NL" dirty="0" err="1"/>
                    <a:t>the</a:t>
                  </a:r>
                  <a:r>
                    <a:rPr lang="nl-NL" dirty="0"/>
                    <a:t> (</a:t>
                  </a:r>
                  <a:r>
                    <a:rPr lang="nl-NL" dirty="0" err="1"/>
                    <a:t>stochastic</a:t>
                  </a:r>
                  <a:r>
                    <a:rPr lang="nl-NL" dirty="0"/>
                    <a:t>) error </a:t>
                  </a:r>
                  <a:r>
                    <a:rPr lang="nl-NL" dirty="0" err="1"/>
                    <a:t>about</a:t>
                  </a:r>
                  <a:r>
                    <a:rPr lang="nl-NL" dirty="0"/>
                    <a:t> </a:t>
                  </a:r>
                  <a:r>
                    <a:rPr lang="nl-NL" dirty="0" err="1"/>
                    <a:t>it</a:t>
                  </a:r>
                  <a:r>
                    <a:rPr lang="nl-NL" dirty="0"/>
                    <a:t> (</a:t>
                  </a:r>
                  <a:r>
                    <a:rPr lang="nl-NL" dirty="0" err="1"/>
                    <a:t>typically</a:t>
                  </a:r>
                  <a:r>
                    <a:rPr lang="nl-NL" dirty="0"/>
                    <a:t> zero </a:t>
                  </a:r>
                  <a:r>
                    <a:rPr lang="nl-NL" dirty="0" err="1"/>
                    <a:t>mean</a:t>
                  </a:r>
                  <a:r>
                    <a:rPr lang="nl-NL" dirty="0"/>
                    <a:t>, but non-zero </a:t>
                  </a:r>
                  <a:r>
                    <a:rPr lang="nl-NL" dirty="0" err="1"/>
                    <a:t>variance</a:t>
                  </a:r>
                  <a:r>
                    <a:rPr lang="nl-NL" dirty="0"/>
                    <a:t> and </a:t>
                  </a:r>
                  <a:r>
                    <a:rPr lang="nl-NL" dirty="0" err="1"/>
                    <a:t>spatially</a:t>
                  </a:r>
                  <a:r>
                    <a:rPr lang="nl-NL" dirty="0"/>
                    <a:t> </a:t>
                  </a:r>
                  <a:r>
                    <a:rPr lang="nl-NL" dirty="0" err="1"/>
                    <a:t>correlated</a:t>
                  </a:r>
                  <a:r>
                    <a:rPr lang="nl-NL" dirty="0"/>
                    <a:t>)</a:t>
                  </a: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3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>
                  <a:spLocks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6" y="4351748"/>
            <a:ext cx="1644622" cy="94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20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+mj-lt"/>
              </a:rPr>
              <a:t>Environmental data vary in space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65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" y="1541912"/>
            <a:ext cx="4734204" cy="34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ontent Placeholder 2"/>
          <p:cNvSpPr txBox="1">
            <a:spLocks/>
          </p:cNvSpPr>
          <p:nvPr/>
        </p:nvSpPr>
        <p:spPr>
          <a:xfrm>
            <a:off x="609600" y="1541912"/>
            <a:ext cx="2520462" cy="861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Rainfall</a:t>
            </a:r>
            <a:endParaRPr lang="en-GB" dirty="0"/>
          </a:p>
        </p:txBody>
      </p:sp>
      <p:sp>
        <p:nvSpPr>
          <p:cNvPr id="67" name="Rectangle 66"/>
          <p:cNvSpPr/>
          <p:nvPr/>
        </p:nvSpPr>
        <p:spPr>
          <a:xfrm>
            <a:off x="5000874" y="1482993"/>
            <a:ext cx="4143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Categories like soil type</a:t>
            </a:r>
            <a:endParaRPr lang="en-GB" sz="3200" dirty="0"/>
          </a:p>
        </p:txBody>
      </p:sp>
      <p:sp>
        <p:nvSpPr>
          <p:cNvPr id="68" name="Rectangle 67"/>
          <p:cNvSpPr/>
          <p:nvPr/>
        </p:nvSpPr>
        <p:spPr>
          <a:xfrm>
            <a:off x="1553029" y="4589115"/>
            <a:ext cx="3447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Environmental quality indicators like soil pH</a:t>
            </a:r>
            <a:endParaRPr lang="en-GB" sz="3200" dirty="0"/>
          </a:p>
        </p:txBody>
      </p:sp>
      <p:pic>
        <p:nvPicPr>
          <p:cNvPr id="69" name="Picture 10" descr="PHAp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03" y="4550266"/>
            <a:ext cx="2572074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rickdeboer.files.wordpress.com/2011/01/grondsoorten20nederla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44" y="2107975"/>
            <a:ext cx="2111525" cy="24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6973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+mj-lt"/>
              </a:rPr>
              <a:t>Deriving maps is encumbered with error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29540" y="5663294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42" name="Picture 2" descr="D:\GH_SGL\Workshops Cursussen Congressen\2014\PERC Uncertainty\Lectures\GIS over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2" y="2990147"/>
            <a:ext cx="2927258" cy="3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252047" y="1351990"/>
            <a:ext cx="8358553" cy="124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interpolation error or error associated with maps derived from other maps</a:t>
            </a:r>
            <a:endParaRPr lang="en-GB" dirty="0"/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8045901" y="2491282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 smtClean="0">
                <a:latin typeface="+mj-lt"/>
              </a:rPr>
              <a:t>1</a:t>
            </a:r>
            <a:endParaRPr lang="en-GB" sz="1400" dirty="0">
              <a:latin typeface="+mj-lt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8458807" y="4037089"/>
            <a:ext cx="0" cy="27198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 sz="16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56208" y="5074749"/>
            <a:ext cx="17736" cy="2178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96397" y="4844451"/>
            <a:ext cx="3699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8045901" y="3228457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2</a:t>
            </a:r>
            <a:endParaRPr lang="en-GB" sz="1400" dirty="0">
              <a:latin typeface="+mj-lt"/>
            </a:endParaRP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051098" y="4316207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m</a:t>
            </a:r>
            <a:endParaRPr lang="en-GB" sz="1400" dirty="0">
              <a:latin typeface="+mj-lt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8051098" y="5347838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Output map</a:t>
            </a:r>
          </a:p>
          <a:p>
            <a:pPr eaLnBrk="1" hangingPunct="1"/>
            <a:endParaRPr lang="en-GB" sz="1400" dirty="0">
              <a:latin typeface="+mj-lt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30" y="3588940"/>
            <a:ext cx="3609373" cy="23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 descr="ge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4" y="3773881"/>
            <a:ext cx="1904985" cy="214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6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64202" y="930613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Fact of life</a:t>
            </a:r>
            <a:r>
              <a:rPr lang="en-GB" sz="2400" dirty="0" smtClean="0"/>
              <a:t>: maps stored in the GIS database are rarely if ever error-free </a:t>
            </a:r>
            <a:endParaRPr lang="en-GB" sz="24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4203" y="2007140"/>
            <a:ext cx="7869677" cy="1241897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>
                <a:solidFill>
                  <a:srgbClr val="6600CC"/>
                </a:solidFill>
              </a:rPr>
              <a:t>C</a:t>
            </a:r>
            <a:r>
              <a:rPr lang="en-GB" sz="2400" u="sng" dirty="0" smtClean="0">
                <a:solidFill>
                  <a:srgbClr val="6600CC"/>
                </a:solidFill>
              </a:rPr>
              <a:t>auses</a:t>
            </a:r>
            <a:r>
              <a:rPr lang="en-GB" sz="2400" dirty="0" smtClean="0"/>
              <a:t>: generalisation, digitisation, measurement, classification and interpolation errors</a:t>
            </a:r>
            <a:endParaRPr lang="en-GB" sz="2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64201" y="3466289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Consequence</a:t>
            </a:r>
            <a:r>
              <a:rPr lang="en-GB" sz="2400" dirty="0" smtClean="0"/>
              <a:t>: errors will propagate through GIS operations and spatial models</a:t>
            </a:r>
            <a:endParaRPr lang="en-GB" sz="24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4201" y="4500665"/>
            <a:ext cx="7869677" cy="1196499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Key research question</a:t>
            </a:r>
            <a:r>
              <a:rPr lang="en-GB" sz="2400" dirty="0" smtClean="0"/>
              <a:t>: given the errors in the inputs to the GIS operation, how large are the errors in the output?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Uncertainty propagation analysis involves three steps: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383" y="1801626"/>
            <a:ext cx="8049560" cy="3009125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DEFINITION</a:t>
            </a:r>
            <a:r>
              <a:rPr lang="en-GB" sz="2400" dirty="0" smtClean="0">
                <a:solidFill>
                  <a:srgbClr val="9933FF"/>
                </a:solidFill>
              </a:rPr>
              <a:t> </a:t>
            </a:r>
            <a:r>
              <a:rPr lang="en-GB" sz="2400" dirty="0" smtClean="0"/>
              <a:t>of a (statistical) uncertainty model for spatial objects and attributes</a:t>
            </a:r>
            <a:endParaRPr lang="pl-PL" sz="2400" dirty="0" smtClean="0"/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IDENTIFICATION </a:t>
            </a:r>
            <a:r>
              <a:rPr lang="en-GB" sz="2400" dirty="0" smtClean="0"/>
              <a:t>of the uncertainty model (estimate its parameters)</a:t>
            </a:r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/>
              <a:t>Perform the actual </a:t>
            </a:r>
            <a:r>
              <a:rPr lang="en-GB" sz="2400" dirty="0" smtClean="0">
                <a:solidFill>
                  <a:srgbClr val="6600CC"/>
                </a:solidFill>
              </a:rPr>
              <a:t>UNCERTAINTY PROPAGATION ANALYSIS</a:t>
            </a:r>
            <a:endParaRPr lang="en-GB" sz="24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1" y="230189"/>
            <a:ext cx="8515625" cy="1171228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smtClean="0">
                <a:solidFill>
                  <a:srgbClr val="6600CC"/>
                </a:solidFill>
              </a:rPr>
              <a:t>DEFINITION</a:t>
            </a:r>
            <a:r>
              <a:rPr lang="en-GB" dirty="0" smtClean="0"/>
              <a:t> </a:t>
            </a:r>
            <a:r>
              <a:rPr lang="en-GB" sz="2600" dirty="0" smtClean="0"/>
              <a:t>of the uncertainty model (concentrate on continuous-numerical attributes)</a:t>
            </a:r>
            <a:endParaRPr lang="en-GB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</p:spPr>
            <p:txBody>
              <a:bodyPr/>
              <a:lstStyle/>
              <a:p>
                <a:pPr marL="0" indent="0">
                  <a:lnSpc>
                    <a:spcPts val="3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/>
                      </a:rPr>
                      <m:t>(</m:t>
                    </m:r>
                    <m:r>
                      <a:rPr lang="en-GB" sz="3200" b="0" i="1" smtClean="0">
                        <a:latin typeface="Cambria Math"/>
                      </a:rPr>
                      <m:t>𝑥</m:t>
                    </m:r>
                    <m:r>
                      <a:rPr lang="en-GB" sz="3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200" dirty="0" smtClean="0">
                    <a:latin typeface="Cambria" panose="02040503050406030204" pitchFamily="18" charset="0"/>
                  </a:rPr>
                  <a:t> </a:t>
                </a:r>
                <a:r>
                  <a:rPr lang="en-GB" dirty="0" smtClean="0"/>
                  <a:t>is our (deterministic) representation of the attribute (i.e. the map as stored in the GIS),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i="1">
                        <a:latin typeface="Cambria Math"/>
                      </a:rPr>
                      <m:t>(</m:t>
                    </m:r>
                    <m:r>
                      <a:rPr lang="en-GB" sz="3200" i="1">
                        <a:latin typeface="Cambria Math"/>
                      </a:rPr>
                      <m:t>𝑥</m:t>
                    </m:r>
                    <m:r>
                      <a:rPr lang="en-GB" sz="3200" i="1"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>
                    <a:latin typeface="+mj-lt"/>
                  </a:rPr>
                  <a:t> </a:t>
                </a:r>
                <a:r>
                  <a:rPr lang="en-GB" dirty="0" smtClean="0">
                    <a:latin typeface="+mj-lt"/>
                  </a:rPr>
                  <a:t>is the (stochastic) error about it (typically zero mean, but non-zero variance and spatially correlated)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  <a:blipFill rotWithShape="1">
                <a:blip r:embed="rId2"/>
                <a:stretch>
                  <a:fillRect l="-858" t="-1408" r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7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>
                <a:spLocks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14356" y="4342562"/>
            <a:ext cx="5952002" cy="100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Error is difference between reality and our representation of reality: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D:\GH_SGL\Workshops Cursussen Congressen\2014\PERC Uncertainty\Lectures\nornal distribu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05" y="3858567"/>
            <a:ext cx="3036695" cy="30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</p:spPr>
            <p:txBody>
              <a:bodyPr/>
              <a:lstStyle/>
              <a:p>
                <a:r>
                  <a:rPr lang="en-GB" dirty="0" smtClean="0"/>
                  <a:t>Statistical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/>
                      </a:rPr>
                      <m:t>(</m:t>
                    </m:r>
                    <m:r>
                      <a:rPr lang="en-GB" sz="3600" b="0" i="1" smtClean="0">
                        <a:latin typeface="Cambria Math"/>
                      </a:rPr>
                      <m:t>𝑥</m:t>
                    </m:r>
                    <m:r>
                      <a:rPr lang="en-GB" sz="3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600" dirty="0" smtClean="0"/>
                  <a:t> </a:t>
                </a:r>
                <a:r>
                  <a:rPr lang="en-GB" dirty="0" smtClean="0"/>
                  <a:t>must include:</a:t>
                </a:r>
                <a:endParaRPr lang="en-GB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  <a:blipFill rotWithShape="1">
                <a:blip r:embed="rId2"/>
                <a:stretch>
                  <a:fillRect l="-2597" t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7739" y="1196429"/>
            <a:ext cx="4831339" cy="388803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Marginal</a:t>
            </a:r>
            <a:r>
              <a:rPr lang="en-GB" dirty="0" smtClean="0">
                <a:solidFill>
                  <a:schemeClr val="tx1"/>
                </a:solidFill>
              </a:rPr>
              <a:t> pdf at each location (both its shape and parameters)</a:t>
            </a:r>
            <a:endParaRPr lang="pl-PL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endParaRPr lang="pl-PL" dirty="0" smtClean="0">
              <a:solidFill>
                <a:srgbClr val="6600CC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Spatial correlation</a:t>
            </a:r>
            <a:r>
              <a:rPr lang="en-GB" dirty="0" smtClean="0">
                <a:solidFill>
                  <a:schemeClr val="tx1"/>
                </a:solidFill>
              </a:rPr>
              <a:t> (correlogram or semivariogram)</a:t>
            </a:r>
            <a:endParaRPr lang="pl-PL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Temporal correlation </a:t>
            </a:r>
            <a:r>
              <a:rPr lang="en-GB" dirty="0" smtClean="0">
                <a:solidFill>
                  <a:schemeClr val="tx1"/>
                </a:solidFill>
              </a:rPr>
              <a:t>(for dynamic variables)</a:t>
            </a: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Cross-correlation</a:t>
            </a:r>
            <a:r>
              <a:rPr lang="en-GB" dirty="0" smtClean="0">
                <a:solidFill>
                  <a:schemeClr val="tx1"/>
                </a:solidFill>
              </a:rPr>
              <a:t> with other uncertain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  <p:pic>
        <p:nvPicPr>
          <p:cNvPr id="7" name="Picture 3" descr="histo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1370" y="1115515"/>
            <a:ext cx="3354658" cy="25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91" y="3885133"/>
            <a:ext cx="3734814" cy="21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1757499">
            <a:off x="3765688" y="1960424"/>
            <a:ext cx="1686316" cy="16413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2237087">
            <a:off x="3536473" y="3549746"/>
            <a:ext cx="1692024" cy="15938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0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" y="230189"/>
            <a:ext cx="8892791" cy="574882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 smtClean="0">
                <a:solidFill>
                  <a:srgbClr val="6600CC"/>
                </a:solidFill>
              </a:rPr>
              <a:t>IDENTIFICATION</a:t>
            </a:r>
            <a:r>
              <a:rPr lang="en-GB" dirty="0" smtClean="0"/>
              <a:t> of the uncertainty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9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3276" y="870259"/>
            <a:ext cx="8337756" cy="4711553"/>
          </a:xfrm>
        </p:spPr>
        <p:txBody>
          <a:bodyPr/>
          <a:lstStyle/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Measurement error </a:t>
            </a:r>
            <a:r>
              <a:rPr lang="en-GB" sz="2000" dirty="0"/>
              <a:t>from instrument and lab </a:t>
            </a:r>
            <a:r>
              <a:rPr lang="en-GB" sz="2000" dirty="0" smtClean="0"/>
              <a:t>specifications, </a:t>
            </a:r>
            <a:r>
              <a:rPr lang="en-GB" sz="2000" dirty="0"/>
              <a:t>or by taking </a:t>
            </a:r>
            <a:r>
              <a:rPr lang="en-GB" sz="2000" dirty="0" smtClean="0"/>
              <a:t>replicates (always let laboratories analyse duplicates, without telling them!)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Sampling error </a:t>
            </a:r>
            <a:r>
              <a:rPr lang="en-GB" sz="2000" dirty="0"/>
              <a:t>using sampling theory from statistics (e.g. standard error of the mean, confidence intervals)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Use of </a:t>
            </a:r>
            <a:r>
              <a:rPr lang="en-GB" sz="2000" dirty="0">
                <a:solidFill>
                  <a:srgbClr val="6600CC"/>
                </a:solidFill>
              </a:rPr>
              <a:t>ground truth </a:t>
            </a:r>
            <a:r>
              <a:rPr lang="en-GB" sz="2000" dirty="0"/>
              <a:t>verification data (e.g</a:t>
            </a:r>
            <a:r>
              <a:rPr lang="en-GB" sz="2000" dirty="0" smtClean="0"/>
              <a:t>. control points)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Interpolation error </a:t>
            </a:r>
            <a:r>
              <a:rPr lang="en-GB" sz="2000" dirty="0"/>
              <a:t>using geostatistics (kriging)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Errors in transfer functions such as </a:t>
            </a:r>
            <a:r>
              <a:rPr lang="en-GB" sz="2000" dirty="0">
                <a:solidFill>
                  <a:srgbClr val="6600CC"/>
                </a:solidFill>
              </a:rPr>
              <a:t>regression</a:t>
            </a:r>
            <a:r>
              <a:rPr lang="en-GB" sz="2000" dirty="0"/>
              <a:t>: R-square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Classification error </a:t>
            </a:r>
            <a:r>
              <a:rPr lang="en-GB" sz="2000" dirty="0"/>
              <a:t>using multivariate statistics (e.g. maximum likelihood classification </a:t>
            </a:r>
            <a:r>
              <a:rPr lang="en-GB" sz="2000" dirty="0" smtClean="0"/>
              <a:t>remote </a:t>
            </a:r>
            <a:r>
              <a:rPr lang="en-GB" sz="2000" dirty="0"/>
              <a:t>sensing imagery)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Expert judgement </a:t>
            </a:r>
            <a:r>
              <a:rPr lang="en-GB" sz="2000" dirty="0" smtClean="0">
                <a:solidFill>
                  <a:schemeClr val="tx1"/>
                </a:solidFill>
              </a:rPr>
              <a:t>or </a:t>
            </a:r>
            <a:r>
              <a:rPr lang="en-GB" sz="2000" dirty="0">
                <a:solidFill>
                  <a:srgbClr val="6600CC"/>
                </a:solidFill>
              </a:rPr>
              <a:t>Expert elicitation </a:t>
            </a:r>
            <a:r>
              <a:rPr lang="en-GB" sz="2000" dirty="0"/>
              <a:t>(last resort</a:t>
            </a:r>
            <a:r>
              <a:rPr lang="en-GB" sz="2000" dirty="0" smtClean="0"/>
              <a:t>?)</a:t>
            </a:r>
            <a:endParaRPr lang="en-GB" sz="2000" dirty="0"/>
          </a:p>
        </p:txBody>
      </p:sp>
      <p:pic>
        <p:nvPicPr>
          <p:cNvPr id="10" name="Picture 4" descr="ScreenHunter_06 J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33" y="4246852"/>
            <a:ext cx="1692067" cy="26111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110952" y="4672485"/>
            <a:ext cx="5640225" cy="1446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In practice, this may well be the </a:t>
            </a:r>
            <a:r>
              <a:rPr lang="en-GB" dirty="0" smtClean="0">
                <a:solidFill>
                  <a:srgbClr val="6600CC"/>
                </a:solidFill>
                <a:latin typeface="+mj-lt"/>
              </a:rPr>
              <a:t>most difficult </a:t>
            </a:r>
            <a:r>
              <a:rPr lang="en-GB" dirty="0" smtClean="0">
                <a:latin typeface="+mj-lt"/>
              </a:rPr>
              <a:t>step of the entire uncertainty propagation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3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3097</TotalTime>
  <Words>1346</Words>
  <Application>Microsoft Office PowerPoint</Application>
  <PresentationFormat>On-screen Show (4:3)</PresentationFormat>
  <Paragraphs>202</Paragraphs>
  <Slides>28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Wageningen UR</vt:lpstr>
      <vt:lpstr>Custom Design</vt:lpstr>
      <vt:lpstr>Picture</vt:lpstr>
      <vt:lpstr>Figuur</vt:lpstr>
      <vt:lpstr>Introduction to uncertainty analysis in spatial environmental modelling</vt:lpstr>
      <vt:lpstr>Uncertainty propagation overview</vt:lpstr>
      <vt:lpstr>Environmental data vary in space</vt:lpstr>
      <vt:lpstr>Deriving maps is encumbered with error</vt:lpstr>
      <vt:lpstr>PowerPoint Presentation</vt:lpstr>
      <vt:lpstr>Uncertainty propagation analysis involves three steps:</vt:lpstr>
      <vt:lpstr>1. DEFINITION of the uncertainty model (concentrate on continuous-numerical attributes)</vt:lpstr>
      <vt:lpstr>Statistical model of V_i (x) must include:</vt:lpstr>
      <vt:lpstr>2. IDENTIFICATION of the uncertainty model</vt:lpstr>
      <vt:lpstr>Performing the actual UNCERTAINTY PROPAGATION ANALYSIS</vt:lpstr>
      <vt:lpstr>Monte Carlo method</vt:lpstr>
      <vt:lpstr>Example: computing slope from DEM for a 2 by 2.5 area in the Austrian Alps</vt:lpstr>
      <vt:lpstr>Slope map computed from the DEM (percent):</vt:lpstr>
      <vt:lpstr>PowerPoint Presentation</vt:lpstr>
      <vt:lpstr>Realisations of uncertain DEM:</vt:lpstr>
      <vt:lpstr>Corresponding slope maps:</vt:lpstr>
      <vt:lpstr>Histograms capture uncertainty in slope:</vt:lpstr>
      <vt:lpstr>Monte Carlo algorithm:</vt:lpstr>
      <vt:lpstr>Performing the actual UNCERTAINTY PROPAGATION ANALYSIS</vt:lpstr>
      <vt:lpstr>Monte Carlo method with spatial inputs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Practical excersise – calculating slope from DEM and assosiated uncertainty propagation</vt:lpstr>
      <vt:lpstr>PowerPoint Presentation</vt:lpstr>
      <vt:lpstr>DEFINE and IDENTIFY a (statistical) uncertainty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Sawicka, Kasia</cp:lastModifiedBy>
  <cp:revision>381</cp:revision>
  <dcterms:created xsi:type="dcterms:W3CDTF">2011-09-29T08:30:03Z</dcterms:created>
  <dcterms:modified xsi:type="dcterms:W3CDTF">2017-04-13T15:30:18Z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